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327" r:id="rId3"/>
    <p:sldId id="344" r:id="rId4"/>
    <p:sldId id="345" r:id="rId5"/>
    <p:sldId id="348" r:id="rId6"/>
    <p:sldId id="349" r:id="rId7"/>
    <p:sldId id="350" r:id="rId8"/>
  </p:sldIdLst>
  <p:sldSz cx="9144000" cy="5143500" type="screen16x9"/>
  <p:notesSz cx="6858000" cy="9144000"/>
  <p:embeddedFontLst>
    <p:embeddedFont>
      <p:font typeface="Maven Pro" panose="020B0604020202020204" charset="0"/>
      <p:regular r:id="rId10"/>
      <p:bold r:id="rId11"/>
    </p:embeddedFont>
    <p:embeddedFont>
      <p:font typeface="Nunito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666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82502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5ca0ed3a76_0_2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5ca0ed3a76_0_2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810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736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15718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25326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07557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7201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5ca0ed3a76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5ca0ed3a76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6420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299;p17"/>
          <p:cNvSpPr txBox="1">
            <a:spLocks/>
          </p:cNvSpPr>
          <p:nvPr/>
        </p:nvSpPr>
        <p:spPr>
          <a:xfrm>
            <a:off x="399626" y="1883845"/>
            <a:ext cx="8514080" cy="1963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424242"/>
              </a:buClr>
              <a:defRPr/>
            </a:pPr>
            <a:r>
              <a:rPr lang="it-IT" altLang="it-IT" sz="2400" dirty="0">
                <a:solidFill>
                  <a:srgbClr val="0B6374"/>
                </a:solidFill>
              </a:rPr>
              <a:t>APPROVAZIONE DEL RENDICONTO</a:t>
            </a:r>
          </a:p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424242"/>
              </a:buClr>
              <a:defRPr/>
            </a:pPr>
            <a:r>
              <a:rPr lang="it-IT" altLang="it-IT" sz="2400" dirty="0">
                <a:solidFill>
                  <a:srgbClr val="0B6374"/>
                </a:solidFill>
              </a:rPr>
              <a:t>DELLA GESTIONE ANNO 2019</a:t>
            </a:r>
            <a:endParaRPr lang="it-IT" altLang="it-IT" sz="2400" dirty="0">
              <a:solidFill>
                <a:srgbClr val="0B6374"/>
              </a:solidFill>
              <a:latin typeface="Maven Pro" panose="020B0604020202020204" charset="0"/>
            </a:endParaRPr>
          </a:p>
        </p:txBody>
      </p:sp>
      <p:pic>
        <p:nvPicPr>
          <p:cNvPr id="3" name="Google Shape;66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4406300"/>
            <a:ext cx="752700" cy="72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468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9784"/>
              </p:ext>
            </p:extLst>
          </p:nvPr>
        </p:nvGraphicFramePr>
        <p:xfrm>
          <a:off x="1185334" y="1239519"/>
          <a:ext cx="7118772" cy="33866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5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341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7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41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1972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942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02611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GESTIONE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611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RESIDUI</a:t>
                      </a:r>
                      <a:endParaRPr lang="it-IT" sz="10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COMPETENZA</a:t>
                      </a:r>
                      <a:endParaRPr lang="it-IT" sz="10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TOTALE</a:t>
                      </a:r>
                      <a:endParaRPr lang="it-IT" sz="10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2962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Fondo cassa al 1° gennaio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2.147.770,60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2962"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RISCOSSIONI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(+)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824.690,26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4.978.832,57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5.803.522,83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2962"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PAGAMENTI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(-)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1.338.559,78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5.404.889,20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6.743.448,98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2962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SALDO DI CASSA AL 31 DICEMBRE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(=)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1.207.844,45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7685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PAGAMENTI per azioni esecutive non regolarizzate al 31/12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(-)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                  -  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2962">
                <a:tc>
                  <a:txBody>
                    <a:bodyPr/>
                    <a:lstStyle/>
                    <a:p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FONDO DI CASSA AL 31 DICEMBRE</a:t>
                      </a:r>
                      <a:endParaRPr lang="it-IT" sz="10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(=)</a:t>
                      </a:r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1.207.844,45</a:t>
                      </a:r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92962"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RESIDUI ATTIVI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(+)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1.029.055,55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787.327,89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1.816.383,44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3256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  di cui derivanti da accertamenti di tributi effett. su base di stima del dipartimento delle finanze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                     -  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2962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RESIDUI PASSIVI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(-)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483.511,22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1.045.972,58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1.529.483,80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23256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FONDO PLURIENNALE VINCOLATO PER SPESE CORRENTI </a:t>
                      </a:r>
                      <a:r>
                        <a:rPr lang="it-IT" sz="1000" baseline="30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(1)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(-)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60.031,94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3256"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FONDO PLURIENNALE VINCOLATO PER SPESE IN CONTO CAPITALE</a:t>
                      </a:r>
                      <a:r>
                        <a:rPr lang="it-IT" sz="1000" baseline="30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(1)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(-)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172.413,93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23256">
                <a:tc>
                  <a:txBody>
                    <a:bodyPr/>
                    <a:lstStyle/>
                    <a:p>
                      <a:endParaRPr lang="it-IT" sz="1000" b="1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RISULTATO DI AMMINISTRAZIONE AL 31 DICEMBRE 2019  (A)</a:t>
                      </a:r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(=)</a:t>
                      </a:r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000" b="1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000" b="1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0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1.262.298,22</a:t>
                      </a:r>
                      <a:endParaRPr lang="it-IT" sz="10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359" marR="44359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5" name="Google Shape;299;p17"/>
          <p:cNvSpPr txBox="1">
            <a:spLocks noGrp="1"/>
          </p:cNvSpPr>
          <p:nvPr>
            <p:ph type="title"/>
          </p:nvPr>
        </p:nvSpPr>
        <p:spPr>
          <a:xfrm>
            <a:off x="576598" y="157958"/>
            <a:ext cx="8343018" cy="102060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it-IT" sz="1800" dirty="0">
                <a:solidFill>
                  <a:schemeClr val="accent1"/>
                </a:solidFill>
              </a:rPr>
              <a:t>Il risultato di amministrazione dell’esercizio 2019, presenta un</a:t>
            </a:r>
            <a:br>
              <a:rPr lang="it-IT" sz="1800" dirty="0">
                <a:solidFill>
                  <a:schemeClr val="accent1"/>
                </a:solidFill>
              </a:rPr>
            </a:br>
            <a:r>
              <a:rPr lang="it-IT" sz="1800" dirty="0">
                <a:solidFill>
                  <a:schemeClr val="accent1"/>
                </a:solidFill>
              </a:rPr>
              <a:t>avanzo  di Euro 1.262.298,22, come risulta dai seguenti </a:t>
            </a:r>
            <a:r>
              <a:rPr lang="it-IT" sz="1800" dirty="0" smtClean="0">
                <a:solidFill>
                  <a:schemeClr val="accent1"/>
                </a:solidFill>
              </a:rPr>
              <a:t>elementi:</a:t>
            </a:r>
            <a:r>
              <a:rPr lang="it-IT" sz="1800" dirty="0">
                <a:solidFill>
                  <a:schemeClr val="accent1"/>
                </a:solidFill>
              </a:rPr>
              <a:t/>
            </a:r>
            <a:br>
              <a:rPr lang="it-IT" sz="1800" dirty="0">
                <a:solidFill>
                  <a:schemeClr val="accent1"/>
                </a:solidFill>
              </a:rPr>
            </a:br>
            <a:endParaRPr lang="it-IT" altLang="it-IT" sz="1800" dirty="0">
              <a:solidFill>
                <a:schemeClr val="accent1"/>
              </a:solidFill>
            </a:endParaRPr>
          </a:p>
        </p:txBody>
      </p:sp>
      <p:pic>
        <p:nvPicPr>
          <p:cNvPr id="4" name="Google Shape;66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4406300"/>
            <a:ext cx="752700" cy="72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0368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99;p17"/>
          <p:cNvSpPr txBox="1">
            <a:spLocks noGrp="1"/>
          </p:cNvSpPr>
          <p:nvPr>
            <p:ph type="title"/>
          </p:nvPr>
        </p:nvSpPr>
        <p:spPr>
          <a:xfrm>
            <a:off x="628667" y="374704"/>
            <a:ext cx="8343018" cy="6345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it-IT" sz="1800" dirty="0">
                <a:solidFill>
                  <a:schemeClr val="accent1"/>
                </a:solidFill>
              </a:rPr>
              <a:t>Composizione del risultato di </a:t>
            </a:r>
            <a:r>
              <a:rPr lang="it-IT" sz="1800" dirty="0" smtClean="0">
                <a:solidFill>
                  <a:schemeClr val="accent1"/>
                </a:solidFill>
              </a:rPr>
              <a:t>amministrazione:</a:t>
            </a:r>
            <a:endParaRPr lang="it-IT" altLang="it-IT" sz="1800" dirty="0">
              <a:solidFill>
                <a:schemeClr val="accent1"/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022092"/>
              </p:ext>
            </p:extLst>
          </p:nvPr>
        </p:nvGraphicFramePr>
        <p:xfrm>
          <a:off x="1506219" y="1151466"/>
          <a:ext cx="6587914" cy="3187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4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1309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853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2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Composizione del risultato di amministrazione al 31 dicembre 2019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€    1.262.298,22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6038">
                <a:tc gridSpan="2">
                  <a:txBody>
                    <a:bodyPr/>
                    <a:lstStyle/>
                    <a:p>
                      <a:pPr marL="31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endParaRPr lang="it-IT" sz="1100" spc="-5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  <a:p>
                      <a:pPr marL="31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it-IT" sz="1100" spc="-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Parte</a:t>
                      </a:r>
                      <a:r>
                        <a:rPr lang="it-IT" sz="1100" spc="9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r>
                        <a:rPr lang="it-IT" sz="1100" spc="-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accantonata</a:t>
                      </a:r>
                      <a:r>
                        <a:rPr lang="it-IT" sz="1100" spc="11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 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Fondo crediti di dubbia esazione al 31/12/2019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804.199,37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Fondo contenzioso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9.424,44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Altri accantonamenti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4.033,08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Totale parte accantonata 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817.656,89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604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Parte vincolata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 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Vincoli derivanti da leggi e dai principi contabili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34.157,93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spc="-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Vincoli</a:t>
                      </a:r>
                      <a:r>
                        <a:rPr lang="it-IT" sz="1100" b="0" spc="3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r>
                        <a:rPr lang="it-IT" sz="1100" b="0" spc="-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derivanti</a:t>
                      </a:r>
                      <a:r>
                        <a:rPr lang="it-IT" sz="1100" b="0" spc="3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r>
                        <a:rPr lang="it-IT" sz="1100" b="0" spc="-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da</a:t>
                      </a:r>
                      <a:r>
                        <a:rPr lang="it-IT" sz="1100" b="0" spc="2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r>
                        <a:rPr lang="it-IT" sz="1100" b="0" spc="-5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trasferimenti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19.047,83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Vincoli derivanti da contrazione di mutui 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             0,00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Vincoli formalmente attribuiti dall'ente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5.117,89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Altri vincoli da specificare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             0,00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Totale parte vincolata 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58.323,65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Totale parte destinata agli investimenti 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5.805,60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77519">
                <a:tc gridSpan="2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Totale parte disponibile 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380.512,08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38100" marR="3810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4" name="Google Shape;66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4406300"/>
            <a:ext cx="752700" cy="72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8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99;p17"/>
          <p:cNvSpPr txBox="1">
            <a:spLocks noGrp="1"/>
          </p:cNvSpPr>
          <p:nvPr>
            <p:ph type="title"/>
          </p:nvPr>
        </p:nvSpPr>
        <p:spPr>
          <a:xfrm>
            <a:off x="628667" y="374704"/>
            <a:ext cx="8169893" cy="6345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it-IT" sz="1800" dirty="0">
                <a:solidFill>
                  <a:schemeClr val="accent1"/>
                </a:solidFill>
              </a:rPr>
              <a:t>Conto economico 2019</a:t>
            </a:r>
            <a:endParaRPr lang="it-IT" altLang="it-IT" sz="1800" dirty="0">
              <a:solidFill>
                <a:schemeClr val="accent1"/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75015"/>
              </p:ext>
            </p:extLst>
          </p:nvPr>
        </p:nvGraphicFramePr>
        <p:xfrm>
          <a:off x="1826259" y="1290425"/>
          <a:ext cx="5922433" cy="22193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544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6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095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CONTO ECONOMICO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2019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RISULTATO DELLA GESTIONE (differenza tra componenti positivi e negativi della gestione)</a:t>
                      </a:r>
                      <a:endParaRPr lang="it-IT" sz="10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300.981,83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RISULTATO DELLA GESTIONE DERIVANTE DA ATTIVITA' FINANZIARIA</a:t>
                      </a:r>
                      <a:endParaRPr lang="it-IT" sz="10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-120.972,60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RETTIFICHE di attività finanziarie</a:t>
                      </a:r>
                      <a:endParaRPr lang="it-IT" sz="10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0,00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RISULTATO DELLA GESTIONE STRAORDINARIA</a:t>
                      </a:r>
                      <a:endParaRPr lang="it-IT" sz="10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273.056,91 </a:t>
                      </a:r>
                      <a:endParaRPr lang="it-IT" sz="10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RISULTATO PRIMA DELLE IMPOSTE</a:t>
                      </a:r>
                      <a:endParaRPr lang="it-IT" sz="10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453.066,14 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IMPOSTE</a:t>
                      </a:r>
                      <a:endParaRPr lang="it-IT" sz="10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63.369,99 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RISULTATO DELL'ESERCIZIO</a:t>
                      </a:r>
                      <a:endParaRPr lang="it-IT" sz="10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389.696,15 </a:t>
                      </a:r>
                      <a:endParaRPr lang="it-IT" sz="10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4" name="Google Shape;66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4406300"/>
            <a:ext cx="752700" cy="72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42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99;p17"/>
          <p:cNvSpPr txBox="1">
            <a:spLocks noGrp="1"/>
          </p:cNvSpPr>
          <p:nvPr>
            <p:ph type="title"/>
          </p:nvPr>
        </p:nvSpPr>
        <p:spPr>
          <a:xfrm>
            <a:off x="628667" y="374704"/>
            <a:ext cx="8169893" cy="6345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it-IT" sz="1800" dirty="0">
                <a:solidFill>
                  <a:schemeClr val="accent1"/>
                </a:solidFill>
              </a:rPr>
              <a:t>Conto del Patrimonio 2019</a:t>
            </a:r>
            <a:endParaRPr lang="it-IT" altLang="it-IT" sz="1800" dirty="0">
              <a:solidFill>
                <a:schemeClr val="accent1"/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833075"/>
              </p:ext>
            </p:extLst>
          </p:nvPr>
        </p:nvGraphicFramePr>
        <p:xfrm>
          <a:off x="1388533" y="1131781"/>
          <a:ext cx="6793655" cy="320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1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026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95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VOCI DI SINTESI DELL'ATTIVO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2018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2019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Immobilizzazioni immateriali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7.720,22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23.516,29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Immobilizzazioni materiali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20.852.498,63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21.267.933,34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Immobilizzazioni finanziarie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954.468,86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954.468,86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Rimanenze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Crediti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1.384.307,54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1.012.184,07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Attività finanziarie non immobilizzate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Disponibilità liquide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2.147.770,60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1.207.844,45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Ratei e risconti attivi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8.453,26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8.585,66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Totale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25.355.219,11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24.474.532,67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</a:endParaRPr>
                    </a:p>
                  </a:txBody>
                  <a:tcPr marL="44450" marR="44450" marT="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VOCI DI SINTESI DEL PASSIVO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2018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2019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Patrimonio netto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20.409.326,16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20.799.022,31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Debiti</a:t>
                      </a:r>
                      <a:endParaRPr lang="it-IT" sz="1100" b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4.945.892,95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3.675.510,36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Ratei e risconti passivi</a:t>
                      </a:r>
                      <a:endParaRPr lang="it-IT" sz="11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1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Totale</a:t>
                      </a:r>
                      <a:endParaRPr lang="it-IT" sz="11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25.355.219,11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1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24.474.532,67</a:t>
                      </a:r>
                      <a:endParaRPr lang="it-IT" sz="11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pic>
        <p:nvPicPr>
          <p:cNvPr id="4" name="Google Shape;66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4406300"/>
            <a:ext cx="752700" cy="72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3213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299;p17"/>
          <p:cNvSpPr txBox="1">
            <a:spLocks noGrp="1"/>
          </p:cNvSpPr>
          <p:nvPr>
            <p:ph type="title"/>
          </p:nvPr>
        </p:nvSpPr>
        <p:spPr>
          <a:xfrm>
            <a:off x="628667" y="374704"/>
            <a:ext cx="8169893" cy="63452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50000"/>
              </a:lnSpc>
              <a:spcBef>
                <a:spcPct val="0"/>
              </a:spcBef>
              <a:defRPr/>
            </a:pPr>
            <a:r>
              <a:rPr lang="it-IT" sz="1800" dirty="0">
                <a:solidFill>
                  <a:schemeClr val="accent1"/>
                </a:solidFill>
              </a:rPr>
              <a:t>Patrimonio netto al 31/12/2019</a:t>
            </a:r>
            <a:endParaRPr lang="it-IT" altLang="it-IT" sz="1800" dirty="0">
              <a:solidFill>
                <a:schemeClr val="accent1"/>
              </a:solidFill>
            </a:endParaRPr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23982"/>
              </p:ext>
            </p:extLst>
          </p:nvPr>
        </p:nvGraphicFramePr>
        <p:xfrm>
          <a:off x="1804525" y="1338049"/>
          <a:ext cx="6120275" cy="21240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992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907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Patrimonio netto al 31/12/2019</a:t>
                      </a:r>
                      <a:endParaRPr lang="it-IT" sz="12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20.799.022,31</a:t>
                      </a:r>
                      <a:endParaRPr lang="it-IT" sz="12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Fondo di dotazione</a:t>
                      </a:r>
                      <a:endParaRPr lang="it-IT" sz="12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957.261,08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Riserve di cui:</a:t>
                      </a:r>
                      <a:endParaRPr lang="it-IT" sz="1200" b="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19.452.065,08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i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a) da risultato economico di esercizi precedenti</a:t>
                      </a:r>
                      <a:endParaRPr lang="it-IT" sz="1200" i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2.837.436,92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i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b) da capitale</a:t>
                      </a:r>
                      <a:endParaRPr lang="it-IT" sz="1200" i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i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c) da permessi di costruire</a:t>
                      </a:r>
                      <a:endParaRPr lang="it-IT" sz="1200" i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583.773,84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i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d) riserve indisponibili per beni demaniali e patrimoniali indisponibili e per beni culturali</a:t>
                      </a:r>
                      <a:endParaRPr lang="it-IT" sz="1200" i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16.030.854,32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 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i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e) altre riserve indisponibili</a:t>
                      </a:r>
                      <a:endParaRPr lang="it-IT" sz="1200" i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0</a:t>
                      </a:r>
                      <a:endParaRPr lang="it-IT" sz="120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1907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Risultato economico dell'esercizio </a:t>
                      </a:r>
                      <a:endParaRPr lang="it-IT" sz="1200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chemeClr val="accent1"/>
                          </a:solidFill>
                          <a:effectLst/>
                          <a:latin typeface="Maven Pro" panose="020B0604020202020204" charset="0"/>
                        </a:rPr>
                        <a:t>389.696,15</a:t>
                      </a:r>
                      <a:endParaRPr lang="it-IT" sz="1200" b="1" dirty="0">
                        <a:solidFill>
                          <a:schemeClr val="accent1"/>
                        </a:solidFill>
                        <a:effectLst/>
                        <a:latin typeface="Maven Pro" panose="020B0604020202020204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4" name="Google Shape;666;p4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0" y="4406300"/>
            <a:ext cx="752700" cy="724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1088424"/>
      </p:ext>
    </p:extLst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</TotalTime>
  <Words>431</Words>
  <Application>Microsoft Office PowerPoint</Application>
  <PresentationFormat>Presentazione su schermo (16:9)</PresentationFormat>
  <Paragraphs>184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Maven Pro</vt:lpstr>
      <vt:lpstr>Times New Roman</vt:lpstr>
      <vt:lpstr>Arial</vt:lpstr>
      <vt:lpstr>Nunito</vt:lpstr>
      <vt:lpstr>Momentum</vt:lpstr>
      <vt:lpstr>Presentazione standard di PowerPoint</vt:lpstr>
      <vt:lpstr>Presentazione standard di PowerPoint</vt:lpstr>
      <vt:lpstr>Il risultato di amministrazione dell’esercizio 2019, presenta un avanzo  di Euro 1.262.298,22, come risulta dai seguenti elementi: </vt:lpstr>
      <vt:lpstr>Composizione del risultato di amministrazione:</vt:lpstr>
      <vt:lpstr>Conto economico 2019</vt:lpstr>
      <vt:lpstr>Conto del Patrimonio 2019</vt:lpstr>
      <vt:lpstr>Patrimonio netto al 31/12/2019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marta chiodini</dc:creator>
  <cp:lastModifiedBy>Luara Niola</cp:lastModifiedBy>
  <cp:revision>160</cp:revision>
  <dcterms:modified xsi:type="dcterms:W3CDTF">2021-01-08T10:14:18Z</dcterms:modified>
</cp:coreProperties>
</file>