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73" r:id="rId3"/>
    <p:sldId id="274" r:id="rId4"/>
    <p:sldId id="275" r:id="rId5"/>
    <p:sldId id="276" r:id="rId6"/>
  </p:sldIdLst>
  <p:sldSz cx="9144000" cy="5143500" type="screen16x9"/>
  <p:notesSz cx="6858000" cy="9144000"/>
  <p:embeddedFontLst>
    <p:embeddedFont>
      <p:font typeface="Nunito" panose="020B0604020202020204" charset="0"/>
      <p:regular r:id="rId8"/>
      <p:bold r:id="rId9"/>
      <p:italic r:id="rId10"/>
      <p:boldItalic r:id="rId11"/>
    </p:embeddedFont>
    <p:embeddedFont>
      <p:font typeface="Maven Pro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486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82502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5ca0ed3a76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5ca0ed3a76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810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3335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480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462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6687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7"/>
          <p:cNvSpPr txBox="1">
            <a:spLocks noGrp="1"/>
          </p:cNvSpPr>
          <p:nvPr>
            <p:ph type="title"/>
          </p:nvPr>
        </p:nvSpPr>
        <p:spPr>
          <a:xfrm>
            <a:off x="489408" y="1273387"/>
            <a:ext cx="8343018" cy="19873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</a:pPr>
            <a:r>
              <a:rPr lang="it-IT" altLang="it-IT" sz="2000" dirty="0">
                <a:solidFill>
                  <a:schemeClr val="bg1"/>
                </a:solidFill>
                <a:latin typeface="+mj-lt"/>
              </a:rPr>
              <a:t>APPROVAZIONE DEL </a:t>
            </a:r>
            <a:r>
              <a:rPr lang="it-IT" altLang="it-IT" sz="2000" dirty="0" smtClean="0">
                <a:solidFill>
                  <a:schemeClr val="bg1"/>
                </a:solidFill>
                <a:latin typeface="+mj-lt"/>
              </a:rPr>
              <a:t>BILANCIO</a:t>
            </a:r>
            <a:br>
              <a:rPr lang="it-IT" altLang="it-IT" sz="2000" dirty="0" smtClean="0">
                <a:solidFill>
                  <a:schemeClr val="bg1"/>
                </a:solidFill>
                <a:latin typeface="+mj-lt"/>
              </a:rPr>
            </a:br>
            <a:r>
              <a:rPr lang="it-IT" altLang="it-IT" sz="2000" dirty="0" smtClean="0">
                <a:solidFill>
                  <a:schemeClr val="bg1"/>
                </a:solidFill>
                <a:latin typeface="+mj-lt"/>
              </a:rPr>
              <a:t>CONSOLIDATO DELL’ESERCIZIO 2018</a:t>
            </a:r>
            <a:br>
              <a:rPr lang="it-IT" altLang="it-IT" sz="2000" dirty="0" smtClean="0">
                <a:solidFill>
                  <a:schemeClr val="bg1"/>
                </a:solidFill>
                <a:latin typeface="+mj-lt"/>
              </a:rPr>
            </a:br>
            <a:r>
              <a:rPr lang="it-IT" altLang="it-IT" sz="2000" dirty="0" smtClean="0">
                <a:solidFill>
                  <a:schemeClr val="bg1"/>
                </a:solidFill>
                <a:latin typeface="+mj-lt"/>
              </a:rPr>
              <a:t>AI SENSI DEL </a:t>
            </a:r>
            <a:r>
              <a:rPr lang="it-IT" altLang="it-IT" sz="2000" dirty="0">
                <a:solidFill>
                  <a:schemeClr val="bg1"/>
                </a:solidFill>
                <a:latin typeface="+mj-lt"/>
              </a:rPr>
              <a:t>D. LGS. 118/2011</a:t>
            </a:r>
          </a:p>
        </p:txBody>
      </p:sp>
    </p:spTree>
    <p:extLst>
      <p:ext uri="{BB962C8B-B14F-4D97-AF65-F5344CB8AC3E}">
        <p14:creationId xmlns:p14="http://schemas.microsoft.com/office/powerpoint/2010/main" val="105017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99;p17"/>
          <p:cNvSpPr txBox="1">
            <a:spLocks/>
          </p:cNvSpPr>
          <p:nvPr/>
        </p:nvSpPr>
        <p:spPr>
          <a:xfrm>
            <a:off x="526625" y="910365"/>
            <a:ext cx="8312286" cy="965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bg1"/>
                </a:solidFill>
              </a:rPr>
              <a:t>Con deliberazione di Giunta Comunale n. </a:t>
            </a:r>
            <a:r>
              <a:rPr lang="it-IT" altLang="it-IT" sz="2000" dirty="0" smtClean="0">
                <a:solidFill>
                  <a:schemeClr val="bg1"/>
                </a:solidFill>
              </a:rPr>
              <a:t>84 </a:t>
            </a:r>
            <a:r>
              <a:rPr lang="it-IT" altLang="it-IT" sz="2000" dirty="0">
                <a:solidFill>
                  <a:schemeClr val="bg1"/>
                </a:solidFill>
              </a:rPr>
              <a:t>del </a:t>
            </a:r>
            <a:r>
              <a:rPr lang="it-IT" altLang="it-IT" sz="2000" dirty="0" smtClean="0">
                <a:solidFill>
                  <a:schemeClr val="bg1"/>
                </a:solidFill>
              </a:rPr>
              <a:t>29/08/2019 </a:t>
            </a:r>
            <a:r>
              <a:rPr lang="it-IT" altLang="it-IT" sz="2000" dirty="0">
                <a:solidFill>
                  <a:schemeClr val="bg1"/>
                </a:solidFill>
              </a:rPr>
              <a:t>è stato individuato </a:t>
            </a:r>
            <a:r>
              <a:rPr lang="it-IT" altLang="it-IT" sz="2000" dirty="0" smtClean="0">
                <a:solidFill>
                  <a:schemeClr val="bg1"/>
                </a:solidFill>
              </a:rPr>
              <a:t>il </a:t>
            </a:r>
            <a:r>
              <a:rPr lang="it-IT" altLang="it-IT" sz="2000" dirty="0">
                <a:solidFill>
                  <a:schemeClr val="bg1"/>
                </a:solidFill>
              </a:rPr>
              <a:t>perimetro di consolidamento che include:</a:t>
            </a:r>
          </a:p>
          <a:p>
            <a:pPr algn="just"/>
            <a:r>
              <a:rPr lang="it-IT" sz="2000" dirty="0" smtClean="0"/>
              <a:t> </a:t>
            </a:r>
          </a:p>
          <a:p>
            <a:pPr algn="just">
              <a:buClr>
                <a:srgbClr val="424242"/>
              </a:buClr>
              <a:buSzPts val="2800"/>
              <a:buFont typeface="Maven Pro"/>
              <a:buNone/>
              <a:defRPr/>
            </a:pPr>
            <a:r>
              <a:rPr lang="it-IT" altLang="it-IT" sz="2000" b="1" dirty="0" smtClean="0">
                <a:solidFill>
                  <a:srgbClr val="424242"/>
                </a:solidFill>
                <a:latin typeface="Arial" charset="0"/>
                <a:ea typeface="Maven Pro"/>
                <a:cs typeface="Arial" charset="0"/>
                <a:sym typeface="Maven Pro"/>
              </a:rPr>
              <a:t/>
            </a:r>
            <a:br>
              <a:rPr lang="it-IT" altLang="it-IT" sz="2000" b="1" dirty="0" smtClean="0">
                <a:solidFill>
                  <a:srgbClr val="424242"/>
                </a:solidFill>
                <a:latin typeface="Arial" charset="0"/>
                <a:ea typeface="Maven Pro"/>
                <a:cs typeface="Arial" charset="0"/>
                <a:sym typeface="Maven Pro"/>
              </a:rPr>
            </a:br>
            <a:endParaRPr lang="it-IT" altLang="it-IT" sz="2000" b="1" dirty="0" smtClean="0">
              <a:solidFill>
                <a:srgbClr val="FFFFFF"/>
              </a:solidFill>
              <a:latin typeface="Arial" pitchFamily="34" charset="0"/>
              <a:ea typeface="Maven Pro"/>
              <a:cs typeface="Arial" pitchFamily="34" charset="0"/>
              <a:sym typeface="Maven Pro"/>
            </a:endParaRPr>
          </a:p>
        </p:txBody>
      </p:sp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1033885" y="1876213"/>
            <a:ext cx="71415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it-IT" altLang="it-IT" sz="2000" dirty="0">
                <a:solidFill>
                  <a:schemeClr val="bg1"/>
                </a:solidFill>
              </a:rPr>
              <a:t>Comune di Marcallo con Casone</a:t>
            </a:r>
          </a:p>
          <a:p>
            <a:pPr algn="just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it-IT" altLang="it-IT" sz="2000" dirty="0">
                <a:solidFill>
                  <a:schemeClr val="bg1"/>
                </a:solidFill>
              </a:rPr>
              <a:t>ASM S.r.l. - partecipata per il 5,31%</a:t>
            </a:r>
          </a:p>
          <a:p>
            <a:pPr algn="just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it-IT" altLang="it-IT" sz="2000" dirty="0">
                <a:solidFill>
                  <a:schemeClr val="bg1"/>
                </a:solidFill>
              </a:rPr>
              <a:t>Azienda Speciale Consortile Servizi alla persona - ente strumentale partecipato al 5,08%</a:t>
            </a:r>
          </a:p>
          <a:p>
            <a:pPr algn="just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it-IT" altLang="it-IT" sz="2000" dirty="0">
                <a:solidFill>
                  <a:schemeClr val="bg1"/>
                </a:solidFill>
              </a:rPr>
              <a:t> Per leggere – Biblioteche Sud Ovest Milano – fondazione partecipata per il 1,24%</a:t>
            </a:r>
          </a:p>
        </p:txBody>
      </p:sp>
    </p:spTree>
    <p:extLst>
      <p:ext uri="{BB962C8B-B14F-4D97-AF65-F5344CB8AC3E}">
        <p14:creationId xmlns:p14="http://schemas.microsoft.com/office/powerpoint/2010/main" val="20333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8"/>
          <p:cNvSpPr>
            <a:spLocks noChangeArrowheads="1"/>
          </p:cNvSpPr>
          <p:nvPr/>
        </p:nvSpPr>
        <p:spPr bwMode="auto">
          <a:xfrm>
            <a:off x="1032933" y="740304"/>
            <a:ext cx="66246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bg1"/>
                </a:solidFill>
              </a:rPr>
              <a:t>Il Conto Economico consolidato è il seguente: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42081"/>
              </p:ext>
            </p:extLst>
          </p:nvPr>
        </p:nvGraphicFramePr>
        <p:xfrm>
          <a:off x="1140037" y="1505691"/>
          <a:ext cx="6769100" cy="2687955"/>
        </p:xfrm>
        <a:graphic>
          <a:graphicData uri="http://schemas.openxmlformats.org/drawingml/2006/table">
            <a:tbl>
              <a:tblPr/>
              <a:tblGrid>
                <a:gridCol w="4405313"/>
                <a:gridCol w="2363787"/>
              </a:tblGrid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Totale componenti positivi della gestione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6.540.804,05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Totale componenti negativi della gestione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5.351.940,13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DE"/>
                    </a:solidFill>
                  </a:tcPr>
                </a:tc>
              </a:tr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Differenza tra componenti positivi e negativi della gestione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1.188.863,92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F"/>
                    </a:solidFill>
                  </a:tcPr>
                </a:tc>
              </a:tr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Risultato della gestione finanziaria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- €   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120.478,00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DE"/>
                    </a:solidFill>
                  </a:tcPr>
                </a:tc>
              </a:tr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Risultato della gestione straordinaria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967.893,16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F"/>
                    </a:solidFill>
                  </a:tcPr>
                </a:tc>
              </a:tr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Risultato prima delle imposte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2.036.279,08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DE"/>
                    </a:solidFill>
                  </a:tcPr>
                </a:tc>
              </a:tr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Imposte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 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75.554,79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F"/>
                    </a:solidFill>
                  </a:tcPr>
                </a:tc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Risultato dell’esercizio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  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1.960.724,29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71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8"/>
          <p:cNvSpPr>
            <a:spLocks noChangeArrowheads="1"/>
          </p:cNvSpPr>
          <p:nvPr/>
        </p:nvSpPr>
        <p:spPr bwMode="auto">
          <a:xfrm>
            <a:off x="1032933" y="740304"/>
            <a:ext cx="66246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endParaRPr lang="it-IT" altLang="it-IT" sz="2000" dirty="0">
              <a:solidFill>
                <a:srgbClr val="FFFFFF"/>
              </a:solidFill>
            </a:endParaRPr>
          </a:p>
        </p:txBody>
      </p:sp>
      <p:sp>
        <p:nvSpPr>
          <p:cNvPr id="7" name="Rettangolo 8"/>
          <p:cNvSpPr>
            <a:spLocks noChangeArrowheads="1"/>
          </p:cNvSpPr>
          <p:nvPr/>
        </p:nvSpPr>
        <p:spPr bwMode="auto">
          <a:xfrm>
            <a:off x="1185333" y="740304"/>
            <a:ext cx="66246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None/>
            </a:pPr>
            <a:r>
              <a:rPr lang="it-IT" altLang="it-IT" sz="2000" dirty="0">
                <a:solidFill>
                  <a:schemeClr val="bg1"/>
                </a:solidFill>
              </a:rPr>
              <a:t>Il Conto del Patrimonio consolidato è il seguente:</a:t>
            </a:r>
          </a:p>
          <a:p>
            <a:pPr algn="ctr">
              <a:buClrTx/>
              <a:buSzTx/>
              <a:buFontTx/>
              <a:buNone/>
            </a:pPr>
            <a:endParaRPr lang="it-IT" altLang="it-IT" sz="2000" dirty="0">
              <a:solidFill>
                <a:schemeClr val="bg1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42646"/>
              </p:ext>
            </p:extLst>
          </p:nvPr>
        </p:nvGraphicFramePr>
        <p:xfrm>
          <a:off x="1507173" y="1848592"/>
          <a:ext cx="6089650" cy="711200"/>
        </p:xfrm>
        <a:graphic>
          <a:graphicData uri="http://schemas.openxmlformats.org/drawingml/2006/table">
            <a:tbl>
              <a:tblPr/>
              <a:tblGrid>
                <a:gridCol w="3962400"/>
                <a:gridCol w="2127250"/>
              </a:tblGrid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Totale attivo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26.766.188,83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Totale Passivo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26.766.188,83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386658"/>
              </p:ext>
            </p:extLst>
          </p:nvPr>
        </p:nvGraphicFramePr>
        <p:xfrm>
          <a:off x="1507173" y="3163255"/>
          <a:ext cx="6089650" cy="355600"/>
        </p:xfrm>
        <a:graphic>
          <a:graphicData uri="http://schemas.openxmlformats.org/drawingml/2006/table">
            <a:tbl>
              <a:tblPr/>
              <a:tblGrid>
                <a:gridCol w="3962400"/>
                <a:gridCol w="2127250"/>
              </a:tblGrid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Patrimonio</a:t>
                      </a: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it-IT" altLang="it-I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netto</a:t>
                      </a:r>
                      <a:endParaRPr kumimoji="0" lang="it-IT" altLang="it-I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€ </a:t>
                      </a:r>
                      <a:r>
                        <a:rPr kumimoji="0" lang="it-IT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21.473.028,91</a:t>
                      </a:r>
                      <a:endParaRPr kumimoji="0" lang="it-IT" altLang="it-IT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07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146</Words>
  <Application>Microsoft Office PowerPoint</Application>
  <PresentationFormat>Presentazione su schermo (16:9)</PresentationFormat>
  <Paragraphs>32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Nunito</vt:lpstr>
      <vt:lpstr>Maven Pro</vt:lpstr>
      <vt:lpstr>Times New Roman</vt:lpstr>
      <vt:lpstr>Arial</vt:lpstr>
      <vt:lpstr>Wingdings</vt:lpstr>
      <vt:lpstr>Momentum</vt:lpstr>
      <vt:lpstr>Presentazione standard di PowerPoint</vt:lpstr>
      <vt:lpstr>APPROVAZIONE DEL BILANCIO CONSOLIDATO DELL’ESERCIZIO 2018 AI SENSI DEL D. LGS. 118/2011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chiodini</dc:creator>
  <cp:lastModifiedBy>Luara Niola</cp:lastModifiedBy>
  <cp:revision>47</cp:revision>
  <dcterms:modified xsi:type="dcterms:W3CDTF">2019-10-28T10:56:55Z</dcterms:modified>
</cp:coreProperties>
</file>